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9"/>
  </p:notesMasterIdLst>
  <p:handoutMasterIdLst>
    <p:handoutMasterId r:id="rId10"/>
  </p:handoutMasterIdLst>
  <p:sldIdLst>
    <p:sldId id="291" r:id="rId3"/>
    <p:sldId id="336" r:id="rId4"/>
    <p:sldId id="293" r:id="rId5"/>
    <p:sldId id="298" r:id="rId6"/>
    <p:sldId id="297" r:id="rId7"/>
    <p:sldId id="299" r:id="rId8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F"/>
    <a:srgbClr val="DDDDDD"/>
    <a:srgbClr val="080808"/>
    <a:srgbClr val="B2B2B2"/>
    <a:srgbClr val="FF0033"/>
    <a:srgbClr val="FF003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1477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B7E5-EF90-4775-9755-0551B9AA03AB}" type="datetimeFigureOut">
              <a:rPr lang="en-NZ" smtClean="0"/>
              <a:pPr/>
              <a:t>1/06/2021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00A0-6F30-41A9-B620-BB22DE7A904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608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049880-42F4-4A27-A2C8-CBD59E23450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87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5848" y="9440648"/>
            <a:ext cx="2949786" cy="496967"/>
          </a:xfrm>
          <a:prstGeom prst="rect">
            <a:avLst/>
          </a:prstGeom>
          <a:ln/>
        </p:spPr>
        <p:txBody>
          <a:bodyPr/>
          <a:lstStyle/>
          <a:p>
            <a:fld id="{5068F89E-3652-4217-A115-39C112A832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Figure 6 shows the location of the SMART approach flight paths.  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86155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ont Page Logo small"/>
          <p:cNvPicPr>
            <a:picLocks noChangeAspect="1" noChangeArrowheads="1"/>
          </p:cNvPicPr>
          <p:nvPr/>
        </p:nvPicPr>
        <p:blipFill>
          <a:blip r:embed="rId2" cstate="print"/>
          <a:srcRect b="63358"/>
          <a:stretch>
            <a:fillRect/>
          </a:stretch>
        </p:blipFill>
        <p:spPr bwMode="auto">
          <a:xfrm>
            <a:off x="0" y="4446588"/>
            <a:ext cx="91440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DA Logo &amp; 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716338"/>
            <a:ext cx="29162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772400" cy="865187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060575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D73D-FD14-4C6B-826A-E62F34C9440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A41E7-CCA0-49DB-8440-62D2656461C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11F0-5AD0-4F35-8303-52ABED08599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0CBB-AA21-4559-BFA9-7006F964A93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A5A31-8734-470D-86A2-0BDC693D84D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92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00200"/>
            <a:ext cx="34940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BF38-2826-495F-BDDC-E1B1FCB6BD1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315E-9D0F-4B91-8881-33231E66B58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A81F-1F19-4177-A611-8DFA98E0918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32D18-EF47-4012-BAF6-48E5582C047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F97F-23C6-48B2-95FB-A3BB2057EC9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A699-C16F-425F-8761-0403E424ABB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B2D5-6CDD-4E9E-A051-E1E7975559F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A33A-FB6E-44B4-98B8-AC02953BBAD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A7AC1-F4BE-452B-B453-A20FA7F93B4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E5F7-1EC9-40E2-ACD3-DBA4A3AD641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92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00200"/>
            <a:ext cx="34940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3FA-B734-4017-84C8-C62DC462FC0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EA97-6CB8-4997-96E5-94A145A32D5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7311-CEDA-41E6-BAB1-9C7A2C0DD51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1ED8-EFD2-4EE8-B129-EF8BB3D278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204ED-D37C-4F4C-8740-31B306EB09A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01A0E-5B5B-4964-A5D7-76844B25F75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138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D38BA471-1303-4F4E-8E04-59F05FE4BF7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4"/>
        </a:buBlip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4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1389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/>
              <a:t>Click to edit Master text styles</a:t>
            </a:r>
          </a:p>
          <a:p>
            <a:pPr lvl="1"/>
            <a:r>
              <a:rPr lang="en-NZ"/>
              <a:t>Second level</a:t>
            </a:r>
          </a:p>
          <a:p>
            <a:pPr lvl="2"/>
            <a:r>
              <a:rPr lang="en-NZ"/>
              <a:t>Third level</a:t>
            </a:r>
          </a:p>
          <a:p>
            <a:pPr lvl="3"/>
            <a:r>
              <a:rPr lang="en-NZ"/>
              <a:t>Fourth level</a:t>
            </a:r>
          </a:p>
          <a:p>
            <a:pPr lvl="4"/>
            <a:r>
              <a:rPr lang="en-NZ"/>
              <a:t>Fifth level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970352BF-CC44-468F-9045-48BB6AA18D4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DDDDD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8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400">
          <a:solidFill>
            <a:srgbClr val="DDDDD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200">
          <a:solidFill>
            <a:srgbClr val="DDDDD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33"/>
        </a:buClr>
        <a:buChar char="•"/>
        <a:defRPr sz="2000">
          <a:solidFill>
            <a:srgbClr val="DDDDD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Orange SMART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792163"/>
          </a:xfrm>
        </p:spPr>
        <p:txBody>
          <a:bodyPr/>
          <a:lstStyle/>
          <a:p>
            <a:r>
              <a:rPr lang="en-NZ" dirty="0"/>
              <a:t>Preliminary Noise Findings</a:t>
            </a:r>
          </a:p>
          <a:p>
            <a:endParaRPr lang="en-NZ" sz="800" dirty="0"/>
          </a:p>
          <a:p>
            <a:r>
              <a:rPr lang="en-NZ" sz="1600" dirty="0"/>
              <a:t>Trial Period: Oct-2020 to Apr-2021</a:t>
            </a:r>
          </a:p>
          <a:p>
            <a:endParaRPr lang="en-NZ" sz="600" dirty="0"/>
          </a:p>
          <a:p>
            <a:endParaRPr lang="en-N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4E5588-D086-4F27-99B8-E8CE206BA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2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8DD8-29E9-4FAB-96BC-2F3E3B1312A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EF8DF45-B7D9-44D5-8076-B8FF38B4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3999" cy="457199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Figure 6: Location of SMART Approaches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15BC45A8-6732-454A-9CB7-6EF4BB41F8ED}"/>
              </a:ext>
            </a:extLst>
          </p:cNvPr>
          <p:cNvSpPr/>
          <p:nvPr/>
        </p:nvSpPr>
        <p:spPr>
          <a:xfrm>
            <a:off x="8676456" y="3573016"/>
            <a:ext cx="144016" cy="144016"/>
          </a:xfrm>
          <a:prstGeom prst="star6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50370EFC-586F-4D90-9F4E-010C5481233F}"/>
              </a:ext>
            </a:extLst>
          </p:cNvPr>
          <p:cNvSpPr/>
          <p:nvPr/>
        </p:nvSpPr>
        <p:spPr>
          <a:xfrm>
            <a:off x="7740352" y="3933056"/>
            <a:ext cx="863352" cy="457199"/>
          </a:xfrm>
          <a:prstGeom prst="borderCallout1">
            <a:avLst>
              <a:gd name="adj1" fmla="val -702"/>
              <a:gd name="adj2" fmla="val 99298"/>
              <a:gd name="adj3" fmla="val -34701"/>
              <a:gd name="adj4" fmla="val 111017"/>
            </a:avLst>
          </a:prstGeom>
          <a:solidFill>
            <a:schemeClr val="bg1"/>
          </a:solidFill>
          <a:ln w="12700">
            <a:solidFill>
              <a:srgbClr val="080808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80808"/>
                </a:solidFill>
              </a:rPr>
              <a:t>Clevedon monitor</a:t>
            </a:r>
          </a:p>
        </p:txBody>
      </p:sp>
    </p:spTree>
    <p:extLst>
      <p:ext uri="{BB962C8B-B14F-4D97-AF65-F5344CB8AC3E}">
        <p14:creationId xmlns:p14="http://schemas.microsoft.com/office/powerpoint/2010/main" val="408832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9DC58E-2827-427F-AD28-EBF6911D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8993"/>
            <a:ext cx="9150531" cy="56170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0A699-C16F-425F-8761-0403E424ABBB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3DFF75-D612-44F0-BC97-A5A2D4D7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1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Figure 1: Number of Orange S23 approaches per day during trial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38C75-778C-4D7F-A6D1-2F507D6E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48846"/>
            <a:ext cx="8928713" cy="48898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0A699-C16F-425F-8761-0403E424ABBB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3DFF75-D612-44F0-BC97-A5A2D4D7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1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Figure 2: Historical complaints trends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83449A-1663-4155-B7A2-1F8C0B108C37}"/>
              </a:ext>
            </a:extLst>
          </p:cNvPr>
          <p:cNvSpPr/>
          <p:nvPr/>
        </p:nvSpPr>
        <p:spPr>
          <a:xfrm>
            <a:off x="6948264" y="2708920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B01E6942-ABE3-4006-849A-09A7298FDB31}"/>
              </a:ext>
            </a:extLst>
          </p:cNvPr>
          <p:cNvSpPr/>
          <p:nvPr/>
        </p:nvSpPr>
        <p:spPr>
          <a:xfrm>
            <a:off x="5881464" y="1644777"/>
            <a:ext cx="1295400" cy="856958"/>
          </a:xfrm>
          <a:prstGeom prst="borderCallout1">
            <a:avLst>
              <a:gd name="adj1" fmla="val 99298"/>
              <a:gd name="adj2" fmla="val 99886"/>
              <a:gd name="adj3" fmla="val 121088"/>
              <a:gd name="adj4" fmla="val 99252"/>
            </a:avLst>
          </a:prstGeom>
          <a:solidFill>
            <a:schemeClr val="bg1"/>
          </a:solidFill>
          <a:ln w="12700">
            <a:solidFill>
              <a:srgbClr val="080808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80808"/>
                </a:solidFill>
              </a:rPr>
              <a:t>Spike due to complaints from one person within ANNA </a:t>
            </a:r>
          </a:p>
        </p:txBody>
      </p:sp>
    </p:spTree>
    <p:extLst>
      <p:ext uri="{BB962C8B-B14F-4D97-AF65-F5344CB8AC3E}">
        <p14:creationId xmlns:p14="http://schemas.microsoft.com/office/powerpoint/2010/main" val="211725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0A699-C16F-425F-8761-0403E424ABBB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3DFF75-D612-44F0-BC97-A5A2D4D7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1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Table 1: Summary of overall complaints during the trial periods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07A634-5A90-442D-8791-D520F52B6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67462"/>
              </p:ext>
            </p:extLst>
          </p:nvPr>
        </p:nvGraphicFramePr>
        <p:xfrm>
          <a:off x="381001" y="679773"/>
          <a:ext cx="8381998" cy="919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8496">
                  <a:extLst>
                    <a:ext uri="{9D8B030D-6E8A-4147-A177-3AD203B41FA5}">
                      <a16:colId xmlns:a16="http://schemas.microsoft.com/office/drawing/2014/main" val="2698897109"/>
                    </a:ext>
                  </a:extLst>
                </a:gridCol>
                <a:gridCol w="1997834">
                  <a:extLst>
                    <a:ext uri="{9D8B030D-6E8A-4147-A177-3AD203B41FA5}">
                      <a16:colId xmlns:a16="http://schemas.microsoft.com/office/drawing/2014/main" val="1167135853"/>
                    </a:ext>
                  </a:extLst>
                </a:gridCol>
                <a:gridCol w="1997834">
                  <a:extLst>
                    <a:ext uri="{9D8B030D-6E8A-4147-A177-3AD203B41FA5}">
                      <a16:colId xmlns:a16="http://schemas.microsoft.com/office/drawing/2014/main" val="2997434789"/>
                    </a:ext>
                  </a:extLst>
                </a:gridCol>
                <a:gridCol w="1997834">
                  <a:extLst>
                    <a:ext uri="{9D8B030D-6E8A-4147-A177-3AD203B41FA5}">
                      <a16:colId xmlns:a16="http://schemas.microsoft.com/office/drawing/2014/main" val="724021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Total Complaints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Specific Complaints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Generic Complaints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Complainants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4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solidFill>
                            <a:srgbClr val="4245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834604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269716A-786F-46BA-B259-277FECA2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4" y="1866889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Table 2: Summary of specific complaints made during the trial periods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5C8722-9486-44BD-BE90-8F563FDA3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73629"/>
              </p:ext>
            </p:extLst>
          </p:nvPr>
        </p:nvGraphicFramePr>
        <p:xfrm>
          <a:off x="328368" y="2324088"/>
          <a:ext cx="8381998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5480">
                  <a:extLst>
                    <a:ext uri="{9D8B030D-6E8A-4147-A177-3AD203B41FA5}">
                      <a16:colId xmlns:a16="http://schemas.microsoft.com/office/drawing/2014/main" val="269889710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167135853"/>
                    </a:ext>
                  </a:extLst>
                </a:gridCol>
                <a:gridCol w="2482182">
                  <a:extLst>
                    <a:ext uri="{9D8B030D-6E8A-4147-A177-3AD203B41FA5}">
                      <a16:colId xmlns:a16="http://schemas.microsoft.com/office/drawing/2014/main" val="2997434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23L / 05R / 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Landing / Take-off / Other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Jet / Other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34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 / 37% / 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 / 19% / 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 / 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346042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1FABA16E-7ACE-4C92-A0F6-FCCA8CF4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04" y="3429000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Table 3: Number of specific complaints made during the trial periods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D8D62D0-3EA9-454D-B6DA-431B89A57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6874"/>
              </p:ext>
            </p:extLst>
          </p:nvPr>
        </p:nvGraphicFramePr>
        <p:xfrm>
          <a:off x="327472" y="3886199"/>
          <a:ext cx="836568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8544">
                  <a:extLst>
                    <a:ext uri="{9D8B030D-6E8A-4147-A177-3AD203B41FA5}">
                      <a16:colId xmlns:a16="http://schemas.microsoft.com/office/drawing/2014/main" val="2698897109"/>
                    </a:ext>
                  </a:extLst>
                </a:gridCol>
                <a:gridCol w="3977144">
                  <a:extLst>
                    <a:ext uri="{9D8B030D-6E8A-4147-A177-3AD203B41FA5}">
                      <a16:colId xmlns:a16="http://schemas.microsoft.com/office/drawing/2014/main" val="724021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Overall Number of Specific Complaints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b="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800" b="0" kern="1200" spc="-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Number of Orange Complaints</a:t>
                      </a:r>
                      <a:endParaRPr kumimoji="0" lang="en-US" sz="18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42454F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834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Number of Orange Approaches</a:t>
                      </a:r>
                      <a:endParaRPr kumimoji="0" lang="en-US" sz="18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rgbClr val="42454F"/>
                        </a:solidFill>
                        <a:effectLst/>
                        <a:uLnTx/>
                        <a:uFillTx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1,669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47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Number of Orange Complainants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198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48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0A699-C16F-425F-8761-0403E424ABBB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3DFF75-D612-44F0-BC97-A5A2D4D7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1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Table 4: Average L</a:t>
            </a:r>
            <a:r>
              <a:rPr lang="en-US" sz="1800" kern="0" baseline="-25000" dirty="0"/>
              <a:t>Amax</a:t>
            </a:r>
            <a:r>
              <a:rPr lang="en-US" sz="1800" kern="0" dirty="0"/>
              <a:t> level of an individual aircraft overflight at Clevedon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07A634-5A90-442D-8791-D520F52B6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78457"/>
              </p:ext>
            </p:extLst>
          </p:nvPr>
        </p:nvGraphicFramePr>
        <p:xfrm>
          <a:off x="381001" y="679773"/>
          <a:ext cx="8381998" cy="104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2807">
                  <a:extLst>
                    <a:ext uri="{9D8B030D-6E8A-4147-A177-3AD203B41FA5}">
                      <a16:colId xmlns:a16="http://schemas.microsoft.com/office/drawing/2014/main" val="2698897109"/>
                    </a:ext>
                  </a:extLst>
                </a:gridCol>
                <a:gridCol w="1923523">
                  <a:extLst>
                    <a:ext uri="{9D8B030D-6E8A-4147-A177-3AD203B41FA5}">
                      <a16:colId xmlns:a16="http://schemas.microsoft.com/office/drawing/2014/main" val="1167135853"/>
                    </a:ext>
                  </a:extLst>
                </a:gridCol>
                <a:gridCol w="1997834">
                  <a:extLst>
                    <a:ext uri="{9D8B030D-6E8A-4147-A177-3AD203B41FA5}">
                      <a16:colId xmlns:a16="http://schemas.microsoft.com/office/drawing/2014/main" val="2997434789"/>
                    </a:ext>
                  </a:extLst>
                </a:gridCol>
                <a:gridCol w="1997834">
                  <a:extLst>
                    <a:ext uri="{9D8B030D-6E8A-4147-A177-3AD203B41FA5}">
                      <a16:colId xmlns:a16="http://schemas.microsoft.com/office/drawing/2014/main" val="724021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of Events</a:t>
                      </a:r>
                    </a:p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Orange / non-SMART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Average L</a:t>
                      </a:r>
                      <a:r>
                        <a:rPr lang="en-NZ" sz="1800" spc="-20" baseline="-25000" dirty="0">
                          <a:effectLst/>
                        </a:rPr>
                        <a:t>Amax</a:t>
                      </a: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Orange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Average L</a:t>
                      </a:r>
                      <a:r>
                        <a:rPr lang="en-NZ" sz="1800" spc="-20" baseline="-25000" dirty="0">
                          <a:effectLst/>
                        </a:rPr>
                        <a:t>Amax</a:t>
                      </a: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non-SMART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endParaRPr lang="en-US" sz="1800" b="1" kern="1200" spc="-2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4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NZ" sz="1800" spc="-20" dirty="0">
                          <a:effectLst/>
                        </a:rPr>
                        <a:t>987 / 178</a:t>
                      </a:r>
                      <a:endParaRPr lang="en-US" sz="1800" spc="-20" dirty="0">
                        <a:solidFill>
                          <a:srgbClr val="42454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60.9 dB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61.6 dB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8346042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269716A-786F-46BA-B259-277FECA2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4944"/>
            <a:ext cx="8686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Table 5: Calculated L</a:t>
            </a:r>
            <a:r>
              <a:rPr lang="en-US" sz="1800" kern="0" baseline="-25000" dirty="0"/>
              <a:t>dn</a:t>
            </a:r>
            <a:r>
              <a:rPr lang="en-NZ" sz="1800" kern="0" dirty="0"/>
              <a:t> level at Clevedon for varying Orange approaches per day</a:t>
            </a:r>
            <a:endParaRPr lang="en-US" sz="1800" kern="0" baseline="-25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15C8722-9486-44BD-BE90-8F563FDA3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27930"/>
              </p:ext>
            </p:extLst>
          </p:nvPr>
        </p:nvGraphicFramePr>
        <p:xfrm>
          <a:off x="357834" y="3382143"/>
          <a:ext cx="8405562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8620">
                  <a:extLst>
                    <a:ext uri="{9D8B030D-6E8A-4147-A177-3AD203B41FA5}">
                      <a16:colId xmlns:a16="http://schemas.microsoft.com/office/drawing/2014/main" val="2698897109"/>
                    </a:ext>
                  </a:extLst>
                </a:gridCol>
                <a:gridCol w="1729119">
                  <a:extLst>
                    <a:ext uri="{9D8B030D-6E8A-4147-A177-3AD203B41FA5}">
                      <a16:colId xmlns:a16="http://schemas.microsoft.com/office/drawing/2014/main" val="1167135853"/>
                    </a:ext>
                  </a:extLst>
                </a:gridCol>
                <a:gridCol w="1729119">
                  <a:extLst>
                    <a:ext uri="{9D8B030D-6E8A-4147-A177-3AD203B41FA5}">
                      <a16:colId xmlns:a16="http://schemas.microsoft.com/office/drawing/2014/main" val="1389539735"/>
                    </a:ext>
                  </a:extLst>
                </a:gridCol>
                <a:gridCol w="1729119">
                  <a:extLst>
                    <a:ext uri="{9D8B030D-6E8A-4147-A177-3AD203B41FA5}">
                      <a16:colId xmlns:a16="http://schemas.microsoft.com/office/drawing/2014/main" val="2890800024"/>
                    </a:ext>
                  </a:extLst>
                </a:gridCol>
                <a:gridCol w="1949585">
                  <a:extLst>
                    <a:ext uri="{9D8B030D-6E8A-4147-A177-3AD203B41FA5}">
                      <a16:colId xmlns:a16="http://schemas.microsoft.com/office/drawing/2014/main" val="2997434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per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per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per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per day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b="1" kern="1200" spc="-2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per day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3410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 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33.8 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37.2 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38.2 dB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800" kern="1200" spc="-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 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8346042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DAC8E8D-1A89-488B-864D-766501A78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10182"/>
            <a:ext cx="8686800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/>
              <a:t>NB: </a:t>
            </a:r>
            <a:r>
              <a:rPr lang="en-NZ" sz="1400" kern="0" dirty="0"/>
              <a:t>New Zealand Standard NZS 6805 states that areas exposed to levels below 55 dB L</a:t>
            </a:r>
            <a:r>
              <a:rPr lang="en-NZ" sz="1400" kern="0" baseline="-25000" dirty="0"/>
              <a:t>dn</a:t>
            </a:r>
            <a:r>
              <a:rPr lang="en-NZ" sz="1400" kern="0" dirty="0"/>
              <a:t> are suitable for residential development</a:t>
            </a:r>
            <a:r>
              <a:rPr lang="en-US" sz="1400" kern="0" dirty="0"/>
              <a:t> </a:t>
            </a:r>
            <a:endParaRPr lang="en-US" sz="1400" kern="0" baseline="-250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B81A331-0FDE-4007-9E36-2EBCC0B8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49" y="1796254"/>
            <a:ext cx="8686800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2"/>
              </a:buBlip>
              <a:defRPr sz="28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4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2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33"/>
              </a:buClr>
              <a:buChar char="•"/>
              <a:defRPr sz="2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/>
              <a:t>NB: Events analysed were arrivals on RWY23, picked up by the Clevedon monitor. The Orange flights were identified using a gate analysis, with the remaining flights being non-SMART.</a:t>
            </a:r>
            <a:endParaRPr lang="en-US" sz="1400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494348011"/>
      </p:ext>
    </p:extLst>
  </p:cSld>
  <p:clrMapOvr>
    <a:masterClrMapping/>
  </p:clrMapOvr>
</p:sld>
</file>

<file path=ppt/theme/theme1.xml><?xml version="1.0" encoding="utf-8"?>
<a:theme xmlns:a="http://schemas.openxmlformats.org/drawingml/2006/main" name="MDA Powerpoint Template">
  <a:themeElements>
    <a:clrScheme name="MDA Powerpoint Template 13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FF0033"/>
      </a:accent1>
      <a:accent2>
        <a:srgbClr val="333399"/>
      </a:accent2>
      <a:accent3>
        <a:srgbClr val="FFFFFF"/>
      </a:accent3>
      <a:accent4>
        <a:srgbClr val="2A2A2A"/>
      </a:accent4>
      <a:accent5>
        <a:srgbClr val="FFA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Powerpoint Template 13">
        <a:dk1>
          <a:srgbClr val="333333"/>
        </a:dk1>
        <a:lt1>
          <a:srgbClr val="FFFFFF"/>
        </a:lt1>
        <a:dk2>
          <a:srgbClr val="333333"/>
        </a:dk2>
        <a:lt2>
          <a:srgbClr val="808080"/>
        </a:lt2>
        <a:accent1>
          <a:srgbClr val="FF003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FF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DA Powerpoint Template.potx" id="{278B90F9-00D4-49C8-9DD5-7427DC7688B8}" vid="{862DD384-9D55-48A5-9237-343AFB476F9A}"/>
    </a:ext>
  </a:extLst>
</a:theme>
</file>

<file path=ppt/theme/theme2.xml><?xml version="1.0" encoding="utf-8"?>
<a:theme xmlns:a="http://schemas.openxmlformats.org/drawingml/2006/main" name="MDA Black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FF0033"/>
      </a:accent1>
      <a:accent2>
        <a:srgbClr val="333399"/>
      </a:accent2>
      <a:accent3>
        <a:srgbClr val="FFFFFF"/>
      </a:accent3>
      <a:accent4>
        <a:srgbClr val="2A2A2A"/>
      </a:accent4>
      <a:accent5>
        <a:srgbClr val="FFA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MDA Blac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DA Bla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DA Bla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DA Bla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DA Powerpoint Template.potx" id="{278B90F9-00D4-49C8-9DD5-7427DC7688B8}" vid="{FC22A6FC-94E2-4B2C-99EF-E3D478BDB6B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624FDE4B68B49BD7F54666A53AFAB" ma:contentTypeVersion="13" ma:contentTypeDescription="Create a new document." ma:contentTypeScope="" ma:versionID="69fde19a4a906bbd5fbf896ff8f03f3f">
  <xsd:schema xmlns:xsd="http://www.w3.org/2001/XMLSchema" xmlns:xs="http://www.w3.org/2001/XMLSchema" xmlns:p="http://schemas.microsoft.com/office/2006/metadata/properties" xmlns:ns2="d1da2d36-e952-4616-9ac7-d279120fda0f" xmlns:ns3="e75b66f2-2236-4071-8563-22fe8f6403a5" targetNamespace="http://schemas.microsoft.com/office/2006/metadata/properties" ma:root="true" ma:fieldsID="cf78291e7b272de5f748a734d345c480" ns2:_="" ns3:_="">
    <xsd:import namespace="d1da2d36-e952-4616-9ac7-d279120fda0f"/>
    <xsd:import namespace="e75b66f2-2236-4071-8563-22fe8f6403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a2d36-e952-4616-9ac7-d279120fd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b66f2-2236-4071-8563-22fe8f6403a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5944E1-6DFB-4A9F-AECE-3AA5D40C1637}"/>
</file>

<file path=customXml/itemProps2.xml><?xml version="1.0" encoding="utf-8"?>
<ds:datastoreItem xmlns:ds="http://schemas.openxmlformats.org/officeDocument/2006/customXml" ds:itemID="{0D0CDDE6-4936-4CEC-B2E7-D80AC4FECA57}"/>
</file>

<file path=customXml/itemProps3.xml><?xml version="1.0" encoding="utf-8"?>
<ds:datastoreItem xmlns:ds="http://schemas.openxmlformats.org/officeDocument/2006/customXml" ds:itemID="{3222A039-48D4-49F1-A970-0FDFC5437B35}"/>
</file>

<file path=docProps/app.xml><?xml version="1.0" encoding="utf-8"?>
<Properties xmlns="http://schemas.openxmlformats.org/officeDocument/2006/extended-properties" xmlns:vt="http://schemas.openxmlformats.org/officeDocument/2006/docPropsVTypes">
  <Template>MDA Powerpoint Template</Template>
  <TotalTime>3895</TotalTime>
  <Words>297</Words>
  <Application>Microsoft Office PowerPoint</Application>
  <PresentationFormat>On-screen Show (4:3)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MDA Powerpoint Template</vt:lpstr>
      <vt:lpstr>MDA Black</vt:lpstr>
      <vt:lpstr>Orange SMART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Marshall Day Acoustics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Pranaya Thaker</dc:creator>
  <cp:lastModifiedBy>Kristina Cooper</cp:lastModifiedBy>
  <cp:revision>42</cp:revision>
  <dcterms:created xsi:type="dcterms:W3CDTF">2021-03-07T22:31:20Z</dcterms:created>
  <dcterms:modified xsi:type="dcterms:W3CDTF">2021-05-31T20:17:12Z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0x010100DF5624FDE4B68B49BD7F54666A53AFAB</vt:lpwstr>
  </property>
</Properties>
</file>