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12" r:id="rId2"/>
    <p:sldId id="310" r:id="rId3"/>
    <p:sldId id="309" r:id="rId4"/>
    <p:sldId id="31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2454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85624" autoAdjust="0"/>
  </p:normalViewPr>
  <p:slideViewPr>
    <p:cSldViewPr snapToGrid="0">
      <p:cViewPr varScale="1">
        <p:scale>
          <a:sx n="108" d="100"/>
          <a:sy n="108" d="100"/>
        </p:scale>
        <p:origin x="13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12AA7-1A82-4DD9-97AF-728D517CB877}" type="datetimeFigureOut">
              <a:rPr lang="en-NZ" smtClean="0"/>
              <a:t>24/11/2023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7202D-5F1A-4AF2-B32C-061BCF2A41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074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48" y="9440648"/>
            <a:ext cx="2949786" cy="496967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68F89E-3652-4217-A115-39C112A832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2563" y="157163"/>
            <a:ext cx="6416675" cy="48133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u="sng" dirty="0"/>
              <a:t>Section 4: Measured Noise Levels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/>
              <a:t>Table 3 </a:t>
            </a:r>
            <a:r>
              <a:rPr lang="en-US" sz="1200" dirty="0"/>
              <a:t>shows an average of the noise measured over the </a:t>
            </a:r>
            <a:r>
              <a:rPr lang="en-US" sz="1200" b="1" dirty="0"/>
              <a:t>last 365 days</a:t>
            </a:r>
            <a:r>
              <a:rPr lang="en-US" sz="1200" dirty="0"/>
              <a:t> at each monitor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Measured noise levels have increased by 3-4 dB from FY22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Used to check AUP </a:t>
            </a:r>
            <a:r>
              <a:rPr lang="en-US" sz="1200" b="1" dirty="0"/>
              <a:t>compliance</a:t>
            </a:r>
          </a:p>
        </p:txBody>
      </p:sp>
    </p:spTree>
    <p:extLst>
      <p:ext uri="{BB962C8B-B14F-4D97-AF65-F5344CB8AC3E}">
        <p14:creationId xmlns:p14="http://schemas.microsoft.com/office/powerpoint/2010/main" val="3860089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48" y="9440648"/>
            <a:ext cx="2949786" cy="496967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68F89E-3652-4217-A115-39C112A832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157163"/>
            <a:ext cx="6418263" cy="48133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350" b="1" u="sng" dirty="0"/>
              <a:t>Section 5: Actual Noise Contour</a:t>
            </a:r>
            <a:r>
              <a:rPr lang="en-US" sz="1350" b="1" dirty="0"/>
              <a:t> </a:t>
            </a:r>
            <a:endParaRPr lang="en-US" sz="135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350" b="1" dirty="0"/>
              <a:t>Calculated from a model </a:t>
            </a:r>
            <a:r>
              <a:rPr lang="en-US" sz="1350" dirty="0"/>
              <a:t>of the airport, using: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All aircraft movements from the last year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These are averaged over 365 days to get an </a:t>
            </a:r>
            <a:r>
              <a:rPr lang="en-US" sz="1350" b="1" i="1" dirty="0"/>
              <a:t>“representative average day”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Therefore represents the average </a:t>
            </a:r>
            <a:r>
              <a:rPr lang="en-US" sz="1350" b="1" dirty="0"/>
              <a:t>FY23 runway split </a:t>
            </a:r>
            <a:r>
              <a:rPr lang="en-US" sz="1350" dirty="0"/>
              <a:t>(which </a:t>
            </a:r>
            <a:r>
              <a:rPr lang="en-US" sz="1350" dirty="0" err="1"/>
              <a:t>favoured</a:t>
            </a:r>
            <a:r>
              <a:rPr lang="en-US" sz="1350" dirty="0"/>
              <a:t> runway 05)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50" dirty="0"/>
              <a:t>This contour is used to check AUP </a:t>
            </a:r>
            <a:r>
              <a:rPr lang="en-US" sz="1350" b="1" dirty="0"/>
              <a:t>compliance</a:t>
            </a:r>
          </a:p>
          <a:p>
            <a:pPr defTabSz="883402">
              <a:defRPr/>
            </a:pPr>
            <a:endParaRPr lang="en-US" b="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6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48" y="9440648"/>
            <a:ext cx="2949786" cy="496967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68F89E-3652-4217-A115-39C112A832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2563" y="157163"/>
            <a:ext cx="6416675" cy="48133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1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ont Page Logo small"/>
          <p:cNvPicPr>
            <a:picLocks noChangeAspect="1" noChangeArrowheads="1"/>
          </p:cNvPicPr>
          <p:nvPr/>
        </p:nvPicPr>
        <p:blipFill>
          <a:blip r:embed="rId2" cstate="print"/>
          <a:srcRect b="63358"/>
          <a:stretch>
            <a:fillRect/>
          </a:stretch>
        </p:blipFill>
        <p:spPr bwMode="auto">
          <a:xfrm>
            <a:off x="0" y="4446592"/>
            <a:ext cx="91440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MDA Logo &amp; N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40" y="3716338"/>
            <a:ext cx="29162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36617"/>
            <a:ext cx="7772400" cy="865187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060579"/>
            <a:ext cx="6400800" cy="792163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466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7D73D-FD14-4C6B-826A-E62F34C9440A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0574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A41E7-CCA0-49DB-8440-62D2656461C7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3246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0A699-C16F-425F-8761-0403E424ABBB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59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0E5F7-1EC9-40E2-ACD3-DBA4A3AD6410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4423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7815" y="1600204"/>
            <a:ext cx="34925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5" y="1600204"/>
            <a:ext cx="3494087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883FA-B734-4017-84C8-C62DC462FC01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4967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EEA97-6CB8-4997-96E5-94A145A32D56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8831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07311-CEDA-41E6-BAB1-9C7A2C0DD517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5566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B1ED8-EFD2-4EE8-B129-EF8BB3D27866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7152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204ED-D37C-4F4C-8740-31B306EB09A2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4737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NZ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01A0E-5B5B-4964-A5D7-76844B25F750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2691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5" y="1600204"/>
            <a:ext cx="71389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 smtClean="0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fld id="{D38BA471-1303-4F4E-8E04-59F05FE4BF7F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2565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Arial" charset="0"/>
          <a:cs typeface="Arial" charset="0"/>
        </a:defRPr>
      </a:lvl5pPr>
      <a:lvl6pPr marL="342892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Arial" charset="0"/>
          <a:cs typeface="Arial" charset="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Arial" charset="0"/>
          <a:cs typeface="Arial" charset="0"/>
        </a:defRPr>
      </a:lvl7pPr>
      <a:lvl8pPr marL="1028675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Arial" charset="0"/>
          <a:cs typeface="Arial" charset="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Arial" charset="0"/>
          <a:cs typeface="Arial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14"/>
        </a:buBlip>
        <a:defRPr sz="2100">
          <a:solidFill>
            <a:srgbClr val="333333"/>
          </a:solidFill>
          <a:latin typeface="+mn-lt"/>
          <a:ea typeface="+mn-ea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•"/>
        <a:defRPr sz="1800">
          <a:solidFill>
            <a:srgbClr val="333333"/>
          </a:solidFill>
          <a:latin typeface="+mn-lt"/>
          <a:cs typeface="+mn-cs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•"/>
        <a:defRPr sz="1650">
          <a:solidFill>
            <a:srgbClr val="333333"/>
          </a:solidFill>
          <a:latin typeface="+mn-lt"/>
          <a:cs typeface="+mn-cs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•"/>
        <a:defRPr sz="1500">
          <a:solidFill>
            <a:srgbClr val="333333"/>
          </a:solidFill>
          <a:latin typeface="+mn-lt"/>
          <a:cs typeface="+mn-cs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•"/>
        <a:defRPr sz="1500">
          <a:solidFill>
            <a:srgbClr val="333333"/>
          </a:solidFill>
          <a:latin typeface="+mn-lt"/>
          <a:cs typeface="+mn-cs"/>
        </a:defRPr>
      </a:lvl5pPr>
      <a:lvl6pPr marL="1885903" indent="-171446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•"/>
        <a:defRPr sz="1500">
          <a:solidFill>
            <a:srgbClr val="333333"/>
          </a:solidFill>
          <a:latin typeface="+mn-lt"/>
          <a:cs typeface="+mn-cs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•"/>
        <a:defRPr sz="1500">
          <a:solidFill>
            <a:srgbClr val="333333"/>
          </a:solidFill>
          <a:latin typeface="+mn-lt"/>
          <a:cs typeface="+mn-cs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•"/>
        <a:defRPr sz="1500">
          <a:solidFill>
            <a:srgbClr val="333333"/>
          </a:solidFill>
          <a:latin typeface="+mn-lt"/>
          <a:cs typeface="+mn-cs"/>
        </a:defRPr>
      </a:lvl8pPr>
      <a:lvl9pPr marL="2914577" indent="-171446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•"/>
        <a:defRPr sz="15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BE0BD-06C1-CA18-503A-9DB4A96E4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MDA do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55D96-C132-2427-7E16-4A4DCC947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813" y="1254798"/>
            <a:ext cx="6628521" cy="4525963"/>
          </a:xfrm>
        </p:spPr>
        <p:txBody>
          <a:bodyPr/>
          <a:lstStyle/>
          <a:p>
            <a:r>
              <a:rPr lang="en-US" dirty="0"/>
              <a:t>We </a:t>
            </a:r>
            <a:r>
              <a:rPr lang="en-US" b="1" dirty="0">
                <a:solidFill>
                  <a:schemeClr val="accent1"/>
                </a:solidFill>
              </a:rPr>
              <a:t>MEASURE</a:t>
            </a:r>
            <a:r>
              <a:rPr lang="en-US" dirty="0"/>
              <a:t> aircraft noise levels</a:t>
            </a:r>
          </a:p>
          <a:p>
            <a:pPr lvl="1"/>
            <a:r>
              <a:rPr lang="en-US" dirty="0"/>
              <a:t>At 3 permanent noise monitoring terminals (NMTs) and </a:t>
            </a:r>
            <a:br>
              <a:rPr lang="en-US" dirty="0"/>
            </a:br>
            <a:r>
              <a:rPr lang="en-US" dirty="0"/>
              <a:t>5 temporary NMTs</a:t>
            </a:r>
          </a:p>
          <a:p>
            <a:pPr lvl="1"/>
            <a:r>
              <a:rPr lang="en-NZ" dirty="0"/>
              <a:t>We use this to </a:t>
            </a:r>
            <a:r>
              <a:rPr lang="en-NZ" b="1" dirty="0">
                <a:solidFill>
                  <a:schemeClr val="accent1"/>
                </a:solidFill>
              </a:rPr>
              <a:t>check</a:t>
            </a:r>
            <a:r>
              <a:rPr lang="en-NZ" dirty="0"/>
              <a:t> District Plan compliance</a:t>
            </a:r>
          </a:p>
          <a:p>
            <a:pPr lvl="1"/>
            <a:r>
              <a:rPr lang="en-NZ" dirty="0"/>
              <a:t>We use this to </a:t>
            </a:r>
            <a:r>
              <a:rPr lang="en-NZ" b="1" dirty="0">
                <a:solidFill>
                  <a:schemeClr val="accent1"/>
                </a:solidFill>
              </a:rPr>
              <a:t>check </a:t>
            </a:r>
            <a:r>
              <a:rPr lang="en-NZ" dirty="0">
                <a:solidFill>
                  <a:schemeClr val="tx1"/>
                </a:solidFill>
              </a:rPr>
              <a:t>our calculated contours 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/>
              <a:t>We </a:t>
            </a:r>
            <a:r>
              <a:rPr lang="en-US" b="1" dirty="0">
                <a:solidFill>
                  <a:schemeClr val="accent1"/>
                </a:solidFill>
              </a:rPr>
              <a:t>CALCULATE</a:t>
            </a:r>
            <a:r>
              <a:rPr lang="en-US" dirty="0"/>
              <a:t> compliance noise contours</a:t>
            </a:r>
          </a:p>
          <a:p>
            <a:pPr lvl="1"/>
            <a:r>
              <a:rPr lang="en-US" dirty="0"/>
              <a:t>Using actual aircraft movement numbers, and runway use</a:t>
            </a:r>
          </a:p>
          <a:p>
            <a:pPr lvl="1"/>
            <a:r>
              <a:rPr lang="en-US" dirty="0"/>
              <a:t>These are the </a:t>
            </a:r>
            <a:r>
              <a:rPr lang="en-US" b="1" dirty="0">
                <a:solidFill>
                  <a:schemeClr val="accent1"/>
                </a:solidFill>
              </a:rPr>
              <a:t>primary tool </a:t>
            </a:r>
            <a:r>
              <a:rPr lang="en-US" dirty="0"/>
              <a:t>to show compliance</a:t>
            </a:r>
          </a:p>
          <a:p>
            <a:pPr lvl="1"/>
            <a:endParaRPr lang="en-US" sz="1200" dirty="0"/>
          </a:p>
          <a:p>
            <a:r>
              <a:rPr lang="en-US" dirty="0"/>
              <a:t>We </a:t>
            </a:r>
            <a:r>
              <a:rPr lang="en-US" b="1" dirty="0">
                <a:solidFill>
                  <a:schemeClr val="accent1"/>
                </a:solidFill>
              </a:rPr>
              <a:t>CALCULATE</a:t>
            </a:r>
            <a:r>
              <a:rPr lang="en-US" dirty="0"/>
              <a:t> noise mitigation </a:t>
            </a:r>
            <a:r>
              <a:rPr lang="en-US" dirty="0" err="1"/>
              <a:t>programme</a:t>
            </a:r>
            <a:r>
              <a:rPr lang="en-US" dirty="0"/>
              <a:t> noise contours</a:t>
            </a:r>
          </a:p>
          <a:p>
            <a:pPr lvl="1"/>
            <a:r>
              <a:rPr lang="en-NZ" dirty="0">
                <a:solidFill>
                  <a:schemeClr val="tx1"/>
                </a:solidFill>
              </a:rPr>
              <a:t>Using the compliance noise contours (above)</a:t>
            </a:r>
          </a:p>
          <a:p>
            <a:pPr lvl="1"/>
            <a:r>
              <a:rPr lang="en-NZ" dirty="0">
                <a:solidFill>
                  <a:schemeClr val="tx1"/>
                </a:solidFill>
              </a:rPr>
              <a:t>AIAL provide growth projections for us to use</a:t>
            </a:r>
          </a:p>
          <a:p>
            <a:pPr lvl="1"/>
            <a:endParaRPr lang="en-NZ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20A9F-D279-8B8A-08AB-E06F3FD63B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0A699-C16F-425F-8761-0403E424ABBB}" type="slidenum">
              <a:rPr lang="en-NZ" smtClean="0"/>
              <a:pPr>
                <a:defRPr/>
              </a:pPr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2700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EE8DD8-29E9-4FAB-96BC-2F3E3B1312A1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00AE6-9F62-34D4-C05A-9669D3E65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70223"/>
            <a:ext cx="9144000" cy="206206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A4F87F6-04F4-0C5A-E0A9-573B7BF66458}"/>
              </a:ext>
            </a:extLst>
          </p:cNvPr>
          <p:cNvGrpSpPr/>
          <p:nvPr/>
        </p:nvGrpSpPr>
        <p:grpSpPr>
          <a:xfrm>
            <a:off x="5062655" y="855809"/>
            <a:ext cx="3943294" cy="2790640"/>
            <a:chOff x="5200706" y="0"/>
            <a:chExt cx="3943294" cy="27906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4B89F5-4346-6DF7-992D-7F18CC9B7B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361" t="10300" r="10300" b="23361"/>
            <a:stretch/>
          </p:blipFill>
          <p:spPr>
            <a:xfrm>
              <a:off x="5200706" y="0"/>
              <a:ext cx="3943294" cy="2790640"/>
            </a:xfrm>
            <a:prstGeom prst="rect">
              <a:avLst/>
            </a:prstGeom>
            <a:ln w="6350">
              <a:solidFill>
                <a:srgbClr val="42454F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36B655-819C-5ADB-02BF-276391CA35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6610" t="83228" r="12863" b="2264"/>
            <a:stretch/>
          </p:blipFill>
          <p:spPr>
            <a:xfrm>
              <a:off x="7172353" y="2014098"/>
              <a:ext cx="1814514" cy="610256"/>
            </a:xfrm>
            <a:prstGeom prst="rect">
              <a:avLst/>
            </a:prstGeom>
            <a:ln w="6350">
              <a:solidFill>
                <a:srgbClr val="42454F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C91DCF-4C3E-C913-A873-5CA07DBC2C35}"/>
                </a:ext>
              </a:extLst>
            </p:cNvPr>
            <p:cNvSpPr txBox="1"/>
            <p:nvPr/>
          </p:nvSpPr>
          <p:spPr>
            <a:xfrm>
              <a:off x="5717664" y="1632860"/>
              <a:ext cx="1082539" cy="276999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42454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NZ" sz="1200" dirty="0"/>
                <a:t>Prices Road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67F2DF-09D8-16BA-99B9-C16B26A004C1}"/>
                </a:ext>
              </a:extLst>
            </p:cNvPr>
            <p:cNvSpPr txBox="1"/>
            <p:nvPr/>
          </p:nvSpPr>
          <p:spPr>
            <a:xfrm>
              <a:off x="5852480" y="689934"/>
              <a:ext cx="723231" cy="276999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42454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NZ" sz="1200" dirty="0"/>
                <a:t>Puhinui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92DE81-9904-F155-71CB-0D0158041423}"/>
                </a:ext>
              </a:extLst>
            </p:cNvPr>
            <p:cNvSpPr txBox="1"/>
            <p:nvPr/>
          </p:nvSpPr>
          <p:spPr>
            <a:xfrm>
              <a:off x="7245241" y="624547"/>
              <a:ext cx="912903" cy="276999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6350">
              <a:solidFill>
                <a:srgbClr val="42454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NZ" sz="1200" dirty="0"/>
                <a:t>Velodrome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646C5E-C2E2-0C0E-239C-8733D6747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05658"/>
            <a:ext cx="4114800" cy="1143000"/>
          </a:xfrm>
        </p:spPr>
        <p:txBody>
          <a:bodyPr/>
          <a:lstStyle/>
          <a:p>
            <a:r>
              <a:rPr lang="en-US" dirty="0"/>
              <a:t>Measurements</a:t>
            </a:r>
            <a:endParaRPr lang="en-NZ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0D9B36-6392-0802-6F07-6C085A1EF9FC}"/>
              </a:ext>
            </a:extLst>
          </p:cNvPr>
          <p:cNvSpPr/>
          <p:nvPr/>
        </p:nvSpPr>
        <p:spPr>
          <a:xfrm>
            <a:off x="4918229" y="4031162"/>
            <a:ext cx="1447060" cy="15408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436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4CFB96-FCEB-79E5-B536-50241EB52D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9" t="17101" r="35376" b="32518"/>
          <a:stretch/>
        </p:blipFill>
        <p:spPr bwMode="auto">
          <a:xfrm>
            <a:off x="4345602" y="134078"/>
            <a:ext cx="4714310" cy="3127917"/>
          </a:xfrm>
          <a:prstGeom prst="rect">
            <a:avLst/>
          </a:prstGeom>
          <a:ln w="6350" cap="flat" cmpd="sng" algn="ctr">
            <a:solidFill>
              <a:srgbClr val="42454F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CDBFC9-EE4A-1DC3-3B3A-075CFACBEA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8" t="69132" r="18448" b="14375"/>
          <a:stretch/>
        </p:blipFill>
        <p:spPr bwMode="auto">
          <a:xfrm>
            <a:off x="7357865" y="2032047"/>
            <a:ext cx="1597819" cy="1023937"/>
          </a:xfrm>
          <a:prstGeom prst="rect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8209CD-5385-2D26-1410-D5168DACAF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9"/>
          <a:stretch/>
        </p:blipFill>
        <p:spPr>
          <a:xfrm>
            <a:off x="0" y="3657601"/>
            <a:ext cx="9059912" cy="21680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321929-A1AA-E451-E62D-D9472C629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8" y="851685"/>
            <a:ext cx="4114800" cy="1143000"/>
          </a:xfrm>
        </p:spPr>
        <p:txBody>
          <a:bodyPr/>
          <a:lstStyle/>
          <a:p>
            <a:r>
              <a:rPr lang="en-US" dirty="0"/>
              <a:t>Measured versus Calculated</a:t>
            </a:r>
            <a:endParaRPr lang="en-NZ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A43259-0955-51AF-8357-3E6F2A529246}"/>
              </a:ext>
            </a:extLst>
          </p:cNvPr>
          <p:cNvSpPr/>
          <p:nvPr/>
        </p:nvSpPr>
        <p:spPr>
          <a:xfrm>
            <a:off x="2424978" y="3993418"/>
            <a:ext cx="1971796" cy="17424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8A94EA-FAFB-7508-018F-03BA53EDC7AF}"/>
              </a:ext>
            </a:extLst>
          </p:cNvPr>
          <p:cNvSpPr txBox="1">
            <a:spLocks/>
          </p:cNvSpPr>
          <p:nvPr/>
        </p:nvSpPr>
        <p:spPr bwMode="auto">
          <a:xfrm>
            <a:off x="218802" y="2090900"/>
            <a:ext cx="406465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5"/>
              </a:buBlip>
              <a:defRPr sz="21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1800">
                <a:solidFill>
                  <a:srgbClr val="333333"/>
                </a:solidFill>
                <a:latin typeface="+mn-lt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1500">
                <a:solidFill>
                  <a:srgbClr val="333333"/>
                </a:solidFill>
                <a:latin typeface="+mn-lt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1350">
                <a:solidFill>
                  <a:srgbClr val="333333"/>
                </a:solidFill>
                <a:latin typeface="+mn-lt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1350">
                <a:solidFill>
                  <a:srgbClr val="333333"/>
                </a:solidFill>
                <a:latin typeface="+mn-lt"/>
                <a:cs typeface="+mn-cs"/>
              </a:defRPr>
            </a:lvl5pPr>
            <a:lvl6pPr marL="1885903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1350">
                <a:solidFill>
                  <a:srgbClr val="333333"/>
                </a:solidFill>
                <a:latin typeface="+mn-lt"/>
                <a:cs typeface="+mn-cs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1350">
                <a:solidFill>
                  <a:srgbClr val="333333"/>
                </a:solidFill>
                <a:latin typeface="+mn-lt"/>
                <a:cs typeface="+mn-cs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1350">
                <a:solidFill>
                  <a:srgbClr val="333333"/>
                </a:solidFill>
                <a:latin typeface="+mn-lt"/>
                <a:cs typeface="+mn-cs"/>
              </a:defRPr>
            </a:lvl8pPr>
            <a:lvl9pPr marL="2914577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1350">
                <a:solidFill>
                  <a:srgbClr val="333333"/>
                </a:solidFill>
                <a:latin typeface="+mn-lt"/>
                <a:cs typeface="+mn-cs"/>
              </a:defRPr>
            </a:lvl9pPr>
          </a:lstStyle>
          <a:p>
            <a:r>
              <a:rPr lang="en-US" sz="1350" kern="0" dirty="0"/>
              <a:t>Table 4 is a comparison of the measured noise levels (from Table 3) compared to the noise levels calculated in the model. </a:t>
            </a:r>
          </a:p>
          <a:p>
            <a:pPr lvl="1"/>
            <a:r>
              <a:rPr lang="en-US" sz="1200" kern="0" dirty="0"/>
              <a:t>This is to verify modelling accuracy</a:t>
            </a:r>
          </a:p>
          <a:p>
            <a:pPr lvl="1"/>
            <a:endParaRPr lang="en-NZ" sz="1200" kern="0" dirty="0">
              <a:solidFill>
                <a:schemeClr val="tx1"/>
              </a:solidFill>
            </a:endParaRPr>
          </a:p>
          <a:p>
            <a:pPr lvl="1"/>
            <a:endParaRPr lang="en-NZ" sz="1200" b="1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6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06BCA0-EAEB-8F10-558F-F8CED525D4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18069" r="35394" b="35405"/>
          <a:stretch/>
        </p:blipFill>
        <p:spPr bwMode="auto">
          <a:xfrm>
            <a:off x="4341579" y="1346925"/>
            <a:ext cx="4713211" cy="2977376"/>
          </a:xfrm>
          <a:prstGeom prst="rect">
            <a:avLst/>
          </a:prstGeom>
          <a:ln w="6350" cap="flat" cmpd="sng" algn="ctr">
            <a:solidFill>
              <a:srgbClr val="42454F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F39E5E-5358-C024-734D-5381D27BE3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0" t="68729" r="18281" b="14352"/>
          <a:stretch/>
        </p:blipFill>
        <p:spPr bwMode="auto">
          <a:xfrm>
            <a:off x="7522659" y="3283142"/>
            <a:ext cx="1476375" cy="969169"/>
          </a:xfrm>
          <a:prstGeom prst="rect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0691E0-25A2-614D-3FE0-5154FC2D2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27" y="1748901"/>
            <a:ext cx="4114800" cy="862998"/>
          </a:xfrm>
        </p:spPr>
        <p:txBody>
          <a:bodyPr/>
          <a:lstStyle/>
          <a:p>
            <a:r>
              <a:rPr lang="en-US" dirty="0"/>
              <a:t>Projected Activity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6ADC1-83E6-8D2B-8F9D-C5572922526D}"/>
              </a:ext>
            </a:extLst>
          </p:cNvPr>
          <p:cNvSpPr txBox="1">
            <a:spLocks/>
          </p:cNvSpPr>
          <p:nvPr/>
        </p:nvSpPr>
        <p:spPr bwMode="auto">
          <a:xfrm>
            <a:off x="255758" y="2611899"/>
            <a:ext cx="3913337" cy="163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  <a:defRPr sz="21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1800">
                <a:solidFill>
                  <a:srgbClr val="333333"/>
                </a:solidFill>
                <a:latin typeface="+mn-lt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1500">
                <a:solidFill>
                  <a:srgbClr val="333333"/>
                </a:solidFill>
                <a:latin typeface="+mn-lt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1350">
                <a:solidFill>
                  <a:srgbClr val="333333"/>
                </a:solidFill>
                <a:latin typeface="+mn-lt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1350">
                <a:solidFill>
                  <a:srgbClr val="333333"/>
                </a:solidFill>
                <a:latin typeface="+mn-lt"/>
                <a:cs typeface="+mn-cs"/>
              </a:defRPr>
            </a:lvl5pPr>
            <a:lvl6pPr marL="1885903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1350">
                <a:solidFill>
                  <a:srgbClr val="333333"/>
                </a:solidFill>
                <a:latin typeface="+mn-lt"/>
                <a:cs typeface="+mn-cs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1350">
                <a:solidFill>
                  <a:srgbClr val="333333"/>
                </a:solidFill>
                <a:latin typeface="+mn-lt"/>
                <a:cs typeface="+mn-cs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1350">
                <a:solidFill>
                  <a:srgbClr val="333333"/>
                </a:solidFill>
                <a:latin typeface="+mn-lt"/>
                <a:cs typeface="+mn-cs"/>
              </a:defRPr>
            </a:lvl8pPr>
            <a:lvl9pPr marL="2914577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1350">
                <a:solidFill>
                  <a:srgbClr val="333333"/>
                </a:solidFill>
                <a:latin typeface="+mn-lt"/>
                <a:cs typeface="+mn-cs"/>
              </a:defRPr>
            </a:lvl9pPr>
          </a:lstStyle>
          <a:p>
            <a:r>
              <a:rPr lang="en-US" sz="1350" dirty="0"/>
              <a:t>Calculated using FY23 movements but with an AIAL </a:t>
            </a:r>
            <a:r>
              <a:rPr lang="en-US" sz="1350" b="1" dirty="0"/>
              <a:t>predicted growth factor </a:t>
            </a:r>
            <a:r>
              <a:rPr lang="en-US" sz="1350" dirty="0"/>
              <a:t>(20%)</a:t>
            </a:r>
          </a:p>
          <a:p>
            <a:r>
              <a:rPr lang="en-US" sz="1350" dirty="0"/>
              <a:t>It has the </a:t>
            </a:r>
            <a:r>
              <a:rPr lang="en-US" sz="1350" b="1" dirty="0"/>
              <a:t>same runway split </a:t>
            </a:r>
            <a:r>
              <a:rPr lang="en-US" sz="1350" dirty="0"/>
              <a:t>as ANC (</a:t>
            </a:r>
            <a:r>
              <a:rPr lang="en-US" sz="1350" dirty="0" err="1"/>
              <a:t>favouring</a:t>
            </a:r>
            <a:r>
              <a:rPr lang="en-US" sz="1350" dirty="0"/>
              <a:t> runway 05)</a:t>
            </a:r>
          </a:p>
          <a:p>
            <a:r>
              <a:rPr lang="en-US" sz="1350" dirty="0"/>
              <a:t>This contour is used for the </a:t>
            </a:r>
            <a:r>
              <a:rPr lang="en-US" sz="1350" b="1" dirty="0"/>
              <a:t>Noise Mitigation Programme</a:t>
            </a:r>
          </a:p>
        </p:txBody>
      </p:sp>
    </p:spTree>
    <p:extLst>
      <p:ext uri="{BB962C8B-B14F-4D97-AF65-F5344CB8AC3E}">
        <p14:creationId xmlns:p14="http://schemas.microsoft.com/office/powerpoint/2010/main" val="3246704844"/>
      </p:ext>
    </p:extLst>
  </p:cSld>
  <p:clrMapOvr>
    <a:masterClrMapping/>
  </p:clrMapOvr>
</p:sld>
</file>

<file path=ppt/theme/theme1.xml><?xml version="1.0" encoding="utf-8"?>
<a:theme xmlns:a="http://schemas.openxmlformats.org/drawingml/2006/main" name="MDA Powerpoint Template">
  <a:themeElements>
    <a:clrScheme name="MDA Powerpoint Template 13">
      <a:dk1>
        <a:srgbClr val="333333"/>
      </a:dk1>
      <a:lt1>
        <a:srgbClr val="FFFFFF"/>
      </a:lt1>
      <a:dk2>
        <a:srgbClr val="333333"/>
      </a:dk2>
      <a:lt2>
        <a:srgbClr val="808080"/>
      </a:lt2>
      <a:accent1>
        <a:srgbClr val="FF0033"/>
      </a:accent1>
      <a:accent2>
        <a:srgbClr val="333399"/>
      </a:accent2>
      <a:accent3>
        <a:srgbClr val="FFFFFF"/>
      </a:accent3>
      <a:accent4>
        <a:srgbClr val="2A2A2A"/>
      </a:accent4>
      <a:accent5>
        <a:srgbClr val="FFAAAD"/>
      </a:accent5>
      <a:accent6>
        <a:srgbClr val="2D2D8A"/>
      </a:accent6>
      <a:hlink>
        <a:srgbClr val="009999"/>
      </a:hlink>
      <a:folHlink>
        <a:srgbClr val="99CC00"/>
      </a:folHlink>
    </a:clrScheme>
    <a:fontScheme name="MDA Powerpoin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D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Powerpoint Template 13">
        <a:dk1>
          <a:srgbClr val="333333"/>
        </a:dk1>
        <a:lt1>
          <a:srgbClr val="FFFFFF"/>
        </a:lt1>
        <a:dk2>
          <a:srgbClr val="333333"/>
        </a:dk2>
        <a:lt2>
          <a:srgbClr val="808080"/>
        </a:lt2>
        <a:accent1>
          <a:srgbClr val="FF0033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FF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261</Words>
  <Application>Microsoft Office PowerPoint</Application>
  <PresentationFormat>On-screen Show (4:3)</PresentationFormat>
  <Paragraphs>39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MDA Powerpoint Template</vt:lpstr>
      <vt:lpstr>What MDA do</vt:lpstr>
      <vt:lpstr>Measurements</vt:lpstr>
      <vt:lpstr>Measured versus Calculated</vt:lpstr>
      <vt:lpstr>Projected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King</dc:creator>
  <cp:lastModifiedBy>Stephanie King</cp:lastModifiedBy>
  <cp:revision>10</cp:revision>
  <dcterms:created xsi:type="dcterms:W3CDTF">2023-11-22T04:42:14Z</dcterms:created>
  <dcterms:modified xsi:type="dcterms:W3CDTF">2023-11-23T21:49:38Z</dcterms:modified>
</cp:coreProperties>
</file>